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9.jpg" ContentType="image/jpg"/>
  <Override PartName="/ppt/media/image17.jpg" ContentType="image/jpg"/>
  <Override PartName="/ppt/media/image2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75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301" r:id="rId42"/>
    <p:sldId id="297" r:id="rId43"/>
    <p:sldId id="295" r:id="rId44"/>
    <p:sldId id="298" r:id="rId45"/>
    <p:sldId id="300" r:id="rId46"/>
    <p:sldId id="299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46">
            <a:extLst>
              <a:ext uri="{FF2B5EF4-FFF2-40B4-BE49-F238E27FC236}">
                <a16:creationId xmlns:a16="http://schemas.microsoft.com/office/drawing/2014/main" id="{FACA3258-6943-4386-BDE2-743F01C20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12192000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203950" y="622301"/>
            <a:ext cx="3962400" cy="5397500"/>
          </a:xfrm>
          <a:prstGeom prst="rect">
            <a:avLst/>
          </a:prstGeom>
          <a:solidFill>
            <a:srgbClr val="3754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1057101" y="6299199"/>
            <a:ext cx="2743200" cy="365125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chemeClr val="bg1"/>
                </a:solidFill>
                <a:latin typeface="Gotham" panose="02000603040000020004" pitchFamily="50" charset="0"/>
              </a:defRPr>
            </a:lvl1pPr>
          </a:lstStyle>
          <a:p>
            <a:fld id="{7F8FB7A5-BF51-4983-BE40-577B8A1A6D4C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6458547" y="973373"/>
            <a:ext cx="12702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Sede</a:t>
            </a:r>
            <a:endParaRPr lang="es-PY" sz="32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458546" y="1583303"/>
            <a:ext cx="1270273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Semestre</a:t>
            </a:r>
            <a:endParaRPr lang="es-PY" sz="32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458547" y="2171253"/>
            <a:ext cx="12702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Sección</a:t>
            </a:r>
            <a:endParaRPr lang="es-PY" sz="20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458547" y="2767526"/>
            <a:ext cx="12702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Docente</a:t>
            </a:r>
            <a:endParaRPr lang="es-PY" sz="20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458547" y="3378815"/>
            <a:ext cx="12702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Catedra</a:t>
            </a:r>
            <a:endParaRPr lang="es-PY" sz="18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6458547" y="3982640"/>
            <a:ext cx="12702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Unidad</a:t>
            </a:r>
            <a:endParaRPr lang="es-PY" sz="18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433148" y="4600000"/>
            <a:ext cx="1295672" cy="36933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800" b="1" dirty="0">
                <a:solidFill>
                  <a:srgbClr val="F3F3F3"/>
                </a:solidFill>
                <a:latin typeface="Gotham" panose="02000603040000020004" pitchFamily="50" charset="0"/>
              </a:rPr>
              <a:t>Tema</a:t>
            </a:r>
            <a:endParaRPr lang="es-PY" sz="18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8" name="Marcador de tex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7728820" y="967541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ES" dirty="0"/>
              <a:t>Sede</a:t>
            </a:r>
            <a:endParaRPr lang="es-PY" dirty="0"/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7728821" y="1579146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 b="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Semestre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15" hasCustomPrompt="1"/>
          </p:nvPr>
        </p:nvSpPr>
        <p:spPr>
          <a:xfrm>
            <a:off x="7728822" y="2162028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Sección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16" hasCustomPrompt="1"/>
          </p:nvPr>
        </p:nvSpPr>
        <p:spPr>
          <a:xfrm>
            <a:off x="7728822" y="2770142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Docente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7728823" y="3372685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Catedra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7728822" y="3974074"/>
            <a:ext cx="216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Unidad X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7728821" y="4641295"/>
            <a:ext cx="2160000" cy="1003890"/>
          </a:xfrm>
          <a:prstGeom prst="rect">
            <a:avLst/>
          </a:prstGeom>
        </p:spPr>
        <p:txBody>
          <a:bodyPr lIns="0" anchor="t"/>
          <a:lstStyle>
            <a:lvl1pPr marL="0" indent="0">
              <a:buNone/>
              <a:defRPr sz="16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Tema</a:t>
            </a:r>
          </a:p>
        </p:txBody>
      </p:sp>
      <p:sp>
        <p:nvSpPr>
          <p:cNvPr id="145" name="object 7">
            <a:extLst>
              <a:ext uri="{FF2B5EF4-FFF2-40B4-BE49-F238E27FC236}">
                <a16:creationId xmlns:a16="http://schemas.microsoft.com/office/drawing/2014/main" id="{CA0C15A8-2F35-4EE5-8E71-94E32A479060}"/>
              </a:ext>
            </a:extLst>
          </p:cNvPr>
          <p:cNvSpPr/>
          <p:nvPr/>
        </p:nvSpPr>
        <p:spPr>
          <a:xfrm>
            <a:off x="1057101" y="6144745"/>
            <a:ext cx="855521" cy="64470"/>
          </a:xfrm>
          <a:custGeom>
            <a:avLst/>
            <a:gdLst/>
            <a:ahLst/>
            <a:cxnLst/>
            <a:rect l="l" t="t" r="r" b="b"/>
            <a:pathLst>
              <a:path w="1466215" h="110490">
                <a:moveTo>
                  <a:pt x="1465923" y="0"/>
                </a:moveTo>
                <a:lnTo>
                  <a:pt x="0" y="0"/>
                </a:lnTo>
                <a:lnTo>
                  <a:pt x="0" y="110310"/>
                </a:lnTo>
                <a:lnTo>
                  <a:pt x="1465923" y="110310"/>
                </a:lnTo>
                <a:lnTo>
                  <a:pt x="1465923" y="0"/>
                </a:lnTo>
                <a:close/>
              </a:path>
            </a:pathLst>
          </a:custGeom>
          <a:solidFill>
            <a:srgbClr val="F9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9" name="Imagen 148">
            <a:extLst>
              <a:ext uri="{FF2B5EF4-FFF2-40B4-BE49-F238E27FC236}">
                <a16:creationId xmlns:a16="http://schemas.microsoft.com/office/drawing/2014/main" id="{2BF8E7A5-E815-49E8-8F4E-57899C8BE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42" y="-10825"/>
            <a:ext cx="2854299" cy="42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865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PY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696066"/>
            <a:ext cx="3932237" cy="3172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E6EA289F-F2DA-4076-BEF3-4D0169F64B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6612" y="571894"/>
            <a:ext cx="3932237" cy="1904606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1" name="Marcador de número de diapositiva 4">
            <a:extLst>
              <a:ext uri="{FF2B5EF4-FFF2-40B4-BE49-F238E27FC236}">
                <a16:creationId xmlns:a16="http://schemas.microsoft.com/office/drawing/2014/main" id="{285B469D-8B5C-45D6-86D6-4927EFDC6597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2EE6977-0437-4815-BA61-1BE22F89A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4111005-861D-4440-9568-59137CD6CDC0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025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866900" y="2059709"/>
            <a:ext cx="8851900" cy="3807691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1E00974-67C2-4780-BA46-A85932C51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DF08F70F-BD75-4B19-822F-8B4481463CD3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ED5C32-6D5D-40EF-9940-E75F47DE1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C0D00B0-7623-4078-8E3A-7DC36DC4FF5C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65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489573"/>
          </a:xfrm>
          <a:prstGeom prst="rect">
            <a:avLst/>
          </a:prstGeom>
          <a:noFill/>
        </p:spPr>
        <p:txBody>
          <a:bodyPr vert="eaVert" lIns="360000" tIns="360000" rIns="360000" bIns="360000">
            <a:normAutofit/>
          </a:bodyPr>
          <a:lstStyle>
            <a:lvl1pPr>
              <a:defRPr sz="36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89574"/>
          </a:xfrm>
          <a:prstGeom prst="rect">
            <a:avLst/>
          </a:prstGeom>
          <a:noFill/>
        </p:spPr>
        <p:txBody>
          <a:bodyPr vert="eaVert"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Marcador de número de diapositiva 4">
            <a:extLst>
              <a:ext uri="{FF2B5EF4-FFF2-40B4-BE49-F238E27FC236}">
                <a16:creationId xmlns:a16="http://schemas.microsoft.com/office/drawing/2014/main" id="{54FF1CAC-C731-4EDB-9C49-35BC029342A3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982E316-6E72-47FE-B1E4-89AFD6A6D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B9D2544-C134-4B0F-A247-99FE82B616B6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015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66900" y="1689100"/>
            <a:ext cx="8851900" cy="4089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Y" dirty="0"/>
          </a:p>
        </p:txBody>
      </p:sp>
      <p:sp>
        <p:nvSpPr>
          <p:cNvPr id="12" name="Marcador de número de diapositiva 4">
            <a:extLst>
              <a:ext uri="{FF2B5EF4-FFF2-40B4-BE49-F238E27FC236}">
                <a16:creationId xmlns:a16="http://schemas.microsoft.com/office/drawing/2014/main" id="{65761E94-08FE-49E0-9362-E5F0396E6F4E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DEB793D-A737-4F3A-BE9D-141A037A4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45ABF19-9348-4EB3-8AA5-6BA15FF11505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453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66900" y="2059709"/>
            <a:ext cx="8851900" cy="37314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2F2AE83-594D-472F-8EEC-E929D8190E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F3861739-92EF-481D-A09E-2AA5AD6BF463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F52ED22-3C1A-40A5-B580-D4D90CB07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EC6E3F6-B00D-4321-A12E-E38CBDE7CD51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50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866900" y="1930403"/>
            <a:ext cx="8851900" cy="39496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C61E12E-AE84-4069-9D6E-9BAFA191BB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CAB42787-714F-47B6-8B30-ED331C3FD7C2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64954B4-AF1E-44E5-8F49-2FD971E86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C97EECA-8748-44D0-8BD7-F8EB56C2FD6D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466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2059709"/>
            <a:ext cx="5181600" cy="3794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2059708"/>
            <a:ext cx="5181600" cy="37949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8275BB9-B28D-4475-A8BB-C1179CC8D1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5212F51-B67C-4D2E-B4C1-4DF2E00F634F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5D882E4-A231-40A5-9817-489E89900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5901645-6C73-4E0D-9275-D3A077AA58EF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677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4"/>
            <a:ext cx="5157787" cy="132556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3006726"/>
            <a:ext cx="5157787" cy="28987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183188" cy="13160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28987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AAA6754-15A8-4DAD-8941-5EEC6F2424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2" name="Marcador de número de diapositiva 4">
            <a:extLst>
              <a:ext uri="{FF2B5EF4-FFF2-40B4-BE49-F238E27FC236}">
                <a16:creationId xmlns:a16="http://schemas.microsoft.com/office/drawing/2014/main" id="{D3CEC632-18FF-45DA-934E-56A3411E927D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EEC2B2B-C8B8-4805-804B-15C26940C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93B632A-1AD7-4881-A753-DC1B032760B9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864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63F45392-0B57-4DE9-82CE-9DC1435E7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900" y="305594"/>
            <a:ext cx="8851900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8" name="Marcador de número de diapositiva 4">
            <a:extLst>
              <a:ext uri="{FF2B5EF4-FFF2-40B4-BE49-F238E27FC236}">
                <a16:creationId xmlns:a16="http://schemas.microsoft.com/office/drawing/2014/main" id="{1570E31D-1E67-4911-9BED-140C81780571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86F59D7-8A30-47CF-AE23-386E7CCF8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86AE038-8387-44B1-9B75-38B9CDE94CD9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271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2FAAAC-734B-4AAA-A704-4DFD0E6064B1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70AFE06-6F8F-4B6C-968A-40D898B2F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41FDCDE-CBA4-4E04-9675-5D777870EFBC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43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705492"/>
            <a:ext cx="3932237" cy="31634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60A11D0-9EB6-4DFD-B22B-97DEC116F6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6612" y="571894"/>
            <a:ext cx="3932237" cy="1904606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4000">
                <a:solidFill>
                  <a:srgbClr val="2153CE"/>
                </a:solidFill>
              </a:defRPr>
            </a:lvl1pPr>
          </a:lstStyle>
          <a:p>
            <a:r>
              <a:rPr lang="es-ES" spc="405" dirty="0">
                <a:latin typeface="Gotham Black" pitchFamily="50" charset="0"/>
              </a:rPr>
              <a:t>Estructura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575" dirty="0">
                <a:latin typeface="Gotham Black" pitchFamily="50" charset="0"/>
              </a:rPr>
              <a:t>de</a:t>
            </a:r>
            <a:r>
              <a:rPr lang="es-ES" spc="-375" dirty="0">
                <a:latin typeface="Gotham Black" pitchFamily="50" charset="0"/>
              </a:rPr>
              <a:t> </a:t>
            </a:r>
            <a:r>
              <a:rPr lang="es-ES" spc="390" dirty="0">
                <a:latin typeface="Gotham Black" pitchFamily="50" charset="0"/>
              </a:rPr>
              <a:t>texto</a:t>
            </a:r>
            <a:r>
              <a:rPr lang="es-ES" spc="-380" dirty="0">
                <a:latin typeface="Gotham Black" pitchFamily="50" charset="0"/>
              </a:rPr>
              <a:t> </a:t>
            </a:r>
            <a:r>
              <a:rPr lang="es-ES" spc="325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FBB74D45-07D5-4450-BB4E-D1D29DD72CF0}"/>
              </a:ext>
            </a:extLst>
          </p:cNvPr>
          <p:cNvSpPr txBox="1">
            <a:spLocks/>
          </p:cNvSpPr>
          <p:nvPr/>
        </p:nvSpPr>
        <p:spPr>
          <a:xfrm>
            <a:off x="384705" y="6206731"/>
            <a:ext cx="1866900" cy="48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2000" smtClean="0">
                <a:solidFill>
                  <a:srgbClr val="2153CE"/>
                </a:solidFill>
              </a:rPr>
              <a:pPr/>
              <a:t>‹Nº›</a:t>
            </a:fld>
            <a:endParaRPr lang="es-ES" sz="20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ECC0638-30D6-4F9C-A585-66255B1BB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2C33E60-A41C-4C0F-B1A4-E3D51BBFB473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17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D9AED5-8D1D-4C49-A861-6EA5D58BAE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700" y="6234112"/>
            <a:ext cx="451500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1C6A523-3C9E-4BAD-8828-519764717A85}"/>
              </a:ext>
            </a:extLst>
          </p:cNvPr>
          <p:cNvCxnSpPr/>
          <p:nvPr/>
        </p:nvCxnSpPr>
        <p:spPr>
          <a:xfrm>
            <a:off x="495300" y="6119812"/>
            <a:ext cx="11137900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39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Gotham" panose="0200060304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AAC305-A632-45C3-9845-27187EA07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419" dirty="0"/>
              <a:t>KM8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71BAF1-4F34-474F-94DA-C58FAC73C0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419" dirty="0"/>
              <a:t>CUARTO</a:t>
            </a:r>
            <a:endParaRPr lang="en-U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2DA624D-FF83-408A-9B4C-4DDA2FE8A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419" dirty="0"/>
              <a:t>E,F,C,D</a:t>
            </a:r>
            <a:endParaRPr lang="en-U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EC5725F-286C-4933-8456-2D9968FC6E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419" dirty="0"/>
              <a:t>Dra. Andrea Isasi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30C4990-95A7-44CD-ADD4-9877D26638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419" dirty="0"/>
              <a:t>Epidemiologia y Salud Publica</a:t>
            </a:r>
            <a:endParaRPr lang="en-U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3E4226FB-54E6-4F98-9561-CA23CE07B8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7E87637-7376-412E-9780-AD1C980AF5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s-419" dirty="0"/>
              <a:t>Organización Funcional de Emergencias y Urgencias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858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9FD46-1851-4AF0-A0C3-CBD70D3CD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67358A-B146-436A-A1FC-572BE39781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00CFFD-2E9A-40E0-9ACE-1505AF34F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66" y="0"/>
            <a:ext cx="5675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5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A50D3-B221-4B07-88BF-18CEA99D96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Prestación de Asistencia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1E3D99-AC8E-426D-AA88-457D59058C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419" sz="1800" dirty="0">
                <a:solidFill>
                  <a:schemeClr val="tx1"/>
                </a:solidFill>
              </a:rPr>
              <a:t>Según las características de la demanda solicitada al CCU (Centros coordinadores de urgencia) esta se puede realizar en:</a:t>
            </a:r>
          </a:p>
          <a:p>
            <a:r>
              <a:rPr lang="es-419" sz="1800" b="1" dirty="0">
                <a:solidFill>
                  <a:schemeClr val="tx1"/>
                </a:solidFill>
              </a:rPr>
              <a:t>-En la vía publica: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Accidentes de trafico, laborales, Parada cardiorrespiratoria en la vía publica, intoxicaciones, etc.</a:t>
            </a:r>
          </a:p>
          <a:p>
            <a:r>
              <a:rPr lang="es-419" sz="1800" b="1" dirty="0">
                <a:solidFill>
                  <a:schemeClr val="tx1"/>
                </a:solidFill>
              </a:rPr>
              <a:t>-En el Domicilio de la victima: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Parada </a:t>
            </a:r>
            <a:r>
              <a:rPr lang="es-419" sz="1800" dirty="0" err="1">
                <a:solidFill>
                  <a:schemeClr val="tx1"/>
                </a:solidFill>
              </a:rPr>
              <a:t>cardiorespiratoria</a:t>
            </a:r>
            <a:r>
              <a:rPr lang="es-419" sz="1800" dirty="0">
                <a:solidFill>
                  <a:schemeClr val="tx1"/>
                </a:solidFill>
              </a:rPr>
              <a:t>, patología medico-quirúrgica, intoxicaciones.</a:t>
            </a:r>
          </a:p>
          <a:p>
            <a:r>
              <a:rPr lang="es-419" sz="1800" b="1" dirty="0">
                <a:solidFill>
                  <a:schemeClr val="tx1"/>
                </a:solidFill>
              </a:rPr>
              <a:t>-En los puntos de Atención Continuada de Atención Primaria: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Atención solicitada por los profesionales de atención primaria.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41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CF5D4-FBE6-4022-B771-97481592B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000" y="355600"/>
            <a:ext cx="8940800" cy="1207293"/>
          </a:xfrm>
        </p:spPr>
        <p:txBody>
          <a:bodyPr>
            <a:normAutofit fontScale="90000"/>
          </a:bodyPr>
          <a:lstStyle/>
          <a:p>
            <a:r>
              <a:rPr lang="es-419" dirty="0"/>
              <a:t>Principales dispositivos sanitarios dependientes de Centros coordinadores de urgencias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2F45B4-02C6-4381-BD8E-F6A8D1E7B6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Puntos de Atención Continuada (PAC): </a:t>
            </a:r>
            <a:r>
              <a:rPr lang="es-419" sz="1800" dirty="0">
                <a:solidFill>
                  <a:schemeClr val="tx1"/>
                </a:solidFill>
              </a:rPr>
              <a:t>Organización funcional donde se desarrolla la actividad asistencial efectuada para satisfacer las demandas de la atención urgente fuera del horario ordinario.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Recursos de emergencias SVB </a:t>
            </a:r>
            <a:r>
              <a:rPr lang="es-419" sz="1800" dirty="0">
                <a:solidFill>
                  <a:schemeClr val="tx1"/>
                </a:solidFill>
              </a:rPr>
              <a:t>(Vehículos sanitarios con los Recursos Humanos y técnicos necesarios para realizar el traslado urgente de pacientes y prestar soporte vital básico instrumentalizado. Dispone de Técnico y Conductor)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449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B8A35-884C-4486-8324-67C2C9F289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53B5D4-7369-498B-B005-8AA14AC13C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Recursos de Emergencias UME </a:t>
            </a:r>
            <a:r>
              <a:rPr lang="es-419" sz="1800" dirty="0">
                <a:solidFill>
                  <a:schemeClr val="tx1"/>
                </a:solidFill>
              </a:rPr>
              <a:t>(Vehículos sanitarios con los recursos humanos y técnicos necesarios para realizar un diagnostico de emergencia, estabilización del paciente mediante técnicas de soporte vital avanzado y control de pacientes durante el traslado. Dispone de Medico, Enfermera, Técnico y Conductor)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Recursos de emergencias HMS: </a:t>
            </a:r>
            <a:r>
              <a:rPr lang="es-419" sz="1800" dirty="0">
                <a:solidFill>
                  <a:schemeClr val="tx1"/>
                </a:solidFill>
              </a:rPr>
              <a:t>Helicópteros especialmente adaptados para prestar asistencia sanitaria. Al igual que las Unidades Medicalizadas de Emergencias cuentan con los recursos humanos y técnicos necesarios para realizar diagnostico, estabilización con técnicas de soporte vital avanzado y control de pacientes durante el traslado. Dispone de Medico, Enfermera y Piloto.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050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8B41EF-2652-4EED-A429-6416ECB633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Cartera de Servicios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04F892-7FC1-4325-A1C8-E9465B6417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Dar respuesta a las llamadas de demanda sanitaria y prestar asistencia a las urgencias y emergencias.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Consultoría telefónica de problemas urgentes a cargo de los médicos especialistas del Centro Coordinador.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Asistencia medica urgente “in situ” en el ámbito extrahospitalario con Unidades de Soporte Vital Avanzado y traslado al Centro sanitario si fuera preciso.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Atención de traslado urgente en Unidades de Soporte Vital Básico desde el medio extrahospitalario hasta el Centro Sanitario mas adecuado a la urgencia.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Actuación en situaciones de riesgo previsible.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Coordinación de recursos sanitarios y asistencia especializada en accidentes múltiples victimas  y catástrofes.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98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AC0CE-DA9B-4064-9186-6F48B2BECA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28F725-B992-45C0-8A78-AFDA2A77AF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Ofrecer información sanitaria con los programas especiales puestos en funcionamiento por la Gerencia Regional de Salud. Estos programas se atienden a través de la línea 900.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-Atención a la gripe estacional.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-Asistencia Peregrino del Camino de Santiago.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-Información de nivel de concentración de polen para pacientes alérgicos.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-Consulta Pediátrica.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1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A354-B28B-4D55-96A0-B2AFFAF625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Otros Servicios: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9CD608-8CBD-4529-A5CE-C4EC55CAF3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Gestión de Traslados secundarios o interhospitalarios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Gestión de alertas Epidemiológicas.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Gestión de los traslados Involuntarios.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Gestión de Códigos Regionales de activación precoz: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-Código ictus.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-Código Gran Quemado.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-Código Infarto.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CDD1D-7733-4F6D-A58B-8C883C5CDB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CBF152-31A6-4DAD-A2ED-3E62DC9FE6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A9B0B9-B01A-4650-AE15-66097C280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54023"/>
            <a:ext cx="97536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7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C6D283-5592-48CE-9819-EA5218F9FE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Atención Primaria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981BE6-F6F7-41C8-B076-C6591EF724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Aspectos Positivos de la Atención Urgente en Atención Primaria.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Los servicios de Atención Primaria cuentan con Profesionales formados en el ámbito de las urgencias y emergencias.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Los pacientes que acuden buscan una solución rápida y una mayor accesibilidad. Perciben un trato mas humano.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La asistencia domiciliaria es un servicio muy bien valorado por los pacientes.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Los Puntos de Urgencias de Atención Primaria son el mejor filtro para disminuir la afluencia de pacientes a las Urgencias Hospitalarias.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32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24EB0-B445-4279-B277-38DB4D5F73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Atención Primaria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196F7C-27A3-4B51-8736-16F658D7B3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Aspectos Débiles de la Atención Urgente en Atención Primaria: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Existe una falta de información a la ciudadanía sobre la capacidad de resolución de los centros de Salud.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En muchas ocasiones hay una superposición de la atención urgente con el resto de las actividades de los centros de salud.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Necesidad de información adecuada en el manejo de las situaciones urgentes y emergentes.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Poca colaboración y comunicación entre los servicios de AP y los SUH, en general existen pocos protocolos y vías de comunicación entre los distintos niveles asistenciales.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La accesibilidad al sistema hace que en muchos casos los servicios de urgencias de AP estén colapsados por patologías no urgentes o banales que deberían ser atendidas en atención programada.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18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B7197-471C-4B3B-A4A6-C5BCC5A860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24B330-F836-461D-A866-C9A9B3B7DD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79B257-E5A1-44B2-AE3E-D50E791C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66762"/>
            <a:ext cx="97536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06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6ACD9-0130-4782-B3CE-22F25C173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218678-C6F5-4874-A9D8-64BF25CBC6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Cuando un paciente es valorado de forma urgente en un centro de salud o en su domicilio debe decidir: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Alta a su domicilio si la situación lo Permite.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Permanencia un tiempo en el Centro de salud en espera de </a:t>
            </a:r>
            <a:r>
              <a:rPr lang="es-419" sz="1800" dirty="0" err="1">
                <a:solidFill>
                  <a:schemeClr val="tx1"/>
                </a:solidFill>
              </a:rPr>
              <a:t>evolucion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Derivación al servicio de urgencias hospitalario de referencia mediante los medios adecuados: sus propios medios, unidad de soporte vital básico o unidad de soporte vital avanzado.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5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2A660B-E78B-4586-8F86-647381724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Atención Urgente Hospitalaria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E20F5D-151C-4CEB-A2D0-D7EFBD4EB7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Todos los hospitales ofrecen una asistencia urgente y según el nivel y tipo de hospital.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Atención urgente general y de diferentes especialidades (Según nivel Hospitalario).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Entrada al hospital, vía fundamental para los ingresos hospitalarios.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Organización de los profesionales sanitarios ofrece asistencia multidisciplinar, ubicada en un área especifica del hospital, que cumple unos requisitos funcionales, estructurales y organizativos, que garantizan condiciones de seguridad, calidad y eficiencia para atender a la urgencia y emergencia.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b="1" dirty="0">
                <a:solidFill>
                  <a:schemeClr val="tx1"/>
                </a:solidFill>
              </a:rPr>
              <a:t>Actualmente los SUH constituyen auténticos servicios hospitalarios que deben ofrecer una asistencia multidisciplinar y que deben garantizar siempre una atención de calidad y con unas condiciones de seguridad adecuadas.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Su organización funcional </a:t>
            </a:r>
            <a:r>
              <a:rPr lang="es-419" sz="1800" dirty="0" err="1">
                <a:solidFill>
                  <a:schemeClr val="tx1"/>
                </a:solidFill>
              </a:rPr>
              <a:t>dede</a:t>
            </a:r>
            <a:r>
              <a:rPr lang="es-419" sz="1800" dirty="0">
                <a:solidFill>
                  <a:schemeClr val="tx1"/>
                </a:solidFill>
              </a:rPr>
              <a:t> ser similar a la de cualquier especialidad hospitalaria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38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DBD0C-2B8B-4832-916A-359E454C4A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5180BD-4251-4AD1-B6F7-F70E543318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419" sz="1800" dirty="0">
                <a:solidFill>
                  <a:schemeClr val="tx1"/>
                </a:solidFill>
                <a:cs typeface="Calibri"/>
              </a:rPr>
              <a:t>⚠️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Disponen</a:t>
            </a:r>
            <a:r>
              <a:rPr lang="es-ES" sz="1800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800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plantillas</a:t>
            </a:r>
            <a:r>
              <a:rPr lang="es-ES" sz="1800" spc="4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estables</a:t>
            </a:r>
            <a:r>
              <a:rPr lang="es-ES" sz="1800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tanto</a:t>
            </a:r>
            <a:r>
              <a:rPr lang="es-ES" sz="1800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a</a:t>
            </a:r>
            <a:r>
              <a:rPr lang="es-ES" sz="1800" spc="3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nivel</a:t>
            </a:r>
            <a:r>
              <a:rPr lang="es-ES" sz="1800" spc="3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800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médicos</a:t>
            </a:r>
            <a:r>
              <a:rPr lang="es-ES" sz="1800" spc="3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como</a:t>
            </a:r>
            <a:r>
              <a:rPr lang="es-ES" sz="1800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800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spc="-10" dirty="0">
                <a:solidFill>
                  <a:schemeClr val="tx1"/>
                </a:solidFill>
                <a:cs typeface="Calibri"/>
              </a:rPr>
              <a:t>enfermería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dirigidos</a:t>
            </a:r>
            <a:r>
              <a:rPr lang="es-ES" sz="1800" spc="14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por</a:t>
            </a:r>
            <a:r>
              <a:rPr lang="es-ES" sz="1800" spc="15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un</a:t>
            </a:r>
            <a:r>
              <a:rPr lang="es-ES" sz="1800" spc="14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coordinador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o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jefe</a:t>
            </a:r>
            <a:r>
              <a:rPr lang="es-ES" sz="1800" spc="15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servicio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que</a:t>
            </a:r>
            <a:r>
              <a:rPr lang="es-ES" sz="1800" spc="14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ofrecen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una</a:t>
            </a:r>
            <a:r>
              <a:rPr lang="es-ES" sz="1800" spc="15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800" spc="-10" dirty="0">
                <a:solidFill>
                  <a:schemeClr val="tx1"/>
                </a:solidFill>
                <a:cs typeface="Calibri"/>
              </a:rPr>
              <a:t>atención continuada</a:t>
            </a:r>
            <a:r>
              <a:rPr lang="es-ES" sz="1800" spc="-6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24</a:t>
            </a:r>
            <a:r>
              <a:rPr lang="es-ES" sz="1800" spc="-3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horas</a:t>
            </a:r>
            <a:r>
              <a:rPr lang="es-ES" sz="1800" spc="-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dirty="0">
                <a:solidFill>
                  <a:schemeClr val="tx1"/>
                </a:solidFill>
                <a:cs typeface="Calibri"/>
              </a:rPr>
              <a:t>al</a:t>
            </a:r>
            <a:r>
              <a:rPr lang="es-ES" sz="1800" spc="-2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800" spc="-20" dirty="0">
                <a:solidFill>
                  <a:schemeClr val="tx1"/>
                </a:solidFill>
                <a:cs typeface="Calibri"/>
              </a:rPr>
              <a:t>día.</a:t>
            </a:r>
            <a:endParaRPr lang="es-ES" sz="1800" dirty="0">
              <a:solidFill>
                <a:schemeClr val="tx1"/>
              </a:solidFill>
              <a:cs typeface="Calibri"/>
            </a:endParaRPr>
          </a:p>
          <a:p>
            <a:endParaRPr lang="en-US" dirty="0"/>
          </a:p>
        </p:txBody>
      </p:sp>
      <p:sp>
        <p:nvSpPr>
          <p:cNvPr id="4" name="Estrella: 5 puntas 3">
            <a:extLst>
              <a:ext uri="{FF2B5EF4-FFF2-40B4-BE49-F238E27FC236}">
                <a16:creationId xmlns:a16="http://schemas.microsoft.com/office/drawing/2014/main" id="{71BC8442-1FCC-462D-821B-8549BC8A4F39}"/>
              </a:ext>
            </a:extLst>
          </p:cNvPr>
          <p:cNvSpPr/>
          <p:nvPr/>
        </p:nvSpPr>
        <p:spPr>
          <a:xfrm>
            <a:off x="699247" y="860612"/>
            <a:ext cx="448235" cy="4661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94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EA7AE-90DD-4D37-9ED1-9CEEF40CB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Características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ADB4D9-256D-4767-8BCD-CFAFA5055D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Atención continuada 24h-365 días/año.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Elevada demanda asistencial y de alta complejidad.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Interrelación con muchas especialidades medicas y quirúrgicas, de presencia física o localizada.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Puerta de entrada e imagen del Hospital.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Gran consumo de recursos humanos y materiales.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Numeroso personal trabajando simultáneamente (medico adjunto, medico residente, enfermería, auxiliar, celador, admisión, limpieza, seguridad).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043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A86F2-2E4B-45BC-8B14-95831EF312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4A31DE-2355-4C6F-B8FF-CF4E2C36D5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Elevado grado de estrés (demanda asistencial no controlada, pacientes con patologías graves, pacientes conflictivos, decisiones  rápidas, demora de ingresos, reclamaciones…)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Necesidad de preparación y reciclaje continuo (sobre todo en patologías tiempo-dependientes) en atención al paciente grave.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Actividad docente en pre y </a:t>
            </a:r>
            <a:r>
              <a:rPr lang="es-419" sz="1800" dirty="0" err="1">
                <a:solidFill>
                  <a:schemeClr val="tx1"/>
                </a:solidFill>
              </a:rPr>
              <a:t>post-grado</a:t>
            </a:r>
            <a:r>
              <a:rPr lang="es-419" sz="1800" dirty="0">
                <a:solidFill>
                  <a:schemeClr val="tx1"/>
                </a:solidFill>
              </a:rPr>
              <a:t> e interna para propio personal.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00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6E6EC7-C020-4EBE-B8DC-943D07100D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Saturación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1247E8-7DA4-401D-9A80-C095BB24A2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419" sz="1800" dirty="0">
                <a:solidFill>
                  <a:schemeClr val="tx1"/>
                </a:solidFill>
              </a:rPr>
              <a:t>-La causa de la misma se resume en: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Atención a pacientes con patologías no urgente, que no precisarían atención hospitalaria y que podrían ser atendidos en otros niveles asistenciales.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Pacientes pluripatológicos y complejos que requieren un gran numero de pruebas complementarias para su diagnostico </a:t>
            </a:r>
            <a:r>
              <a:rPr lang="es-419" sz="1800" dirty="0" err="1">
                <a:solidFill>
                  <a:schemeClr val="tx1"/>
                </a:solidFill>
              </a:rPr>
              <a:t>asi</a:t>
            </a:r>
            <a:r>
              <a:rPr lang="es-419" sz="1800" dirty="0">
                <a:solidFill>
                  <a:schemeClr val="tx1"/>
                </a:solidFill>
              </a:rPr>
              <a:t> como el concurso de otros especialistas hospitalarios.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Falta de camas hospitalarias para los pacientes que ingresan desde urgencias.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Pacientes </a:t>
            </a:r>
            <a:r>
              <a:rPr lang="es-419" sz="1800" dirty="0" err="1">
                <a:solidFill>
                  <a:schemeClr val="tx1"/>
                </a:solidFill>
              </a:rPr>
              <a:t>Hiperfrecuentadores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Aumento de la demanda asistencial en momentos de epidemias estacionales: Gripe e infecciones respiratorias en invierno, gastroenteritis agudas en épocas veraniegas.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97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BBE52C-AC1C-47FE-829B-10743092BE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Plantilla 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1FC2E6-2DB0-40C8-9200-B436DBED9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Médicos Adjuntos. (plantilla estable)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Médicos Residentes: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Rotantes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Guardias de diferentes especialidades.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Médicos especialistas hospitalarios de guardia.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 err="1">
                <a:solidFill>
                  <a:schemeClr val="tx1"/>
                </a:solidFill>
              </a:rPr>
              <a:t>Enfermeria</a:t>
            </a:r>
            <a:r>
              <a:rPr lang="es-419" sz="1800" dirty="0">
                <a:solidFill>
                  <a:schemeClr val="tx1"/>
                </a:solidFill>
              </a:rPr>
              <a:t>. (plantilla estable)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Auxiliares de Clínica. (</a:t>
            </a:r>
            <a:r>
              <a:rPr lang="es-419" sz="1800" dirty="0" err="1">
                <a:solidFill>
                  <a:schemeClr val="tx1"/>
                </a:solidFill>
              </a:rPr>
              <a:t>pantilla</a:t>
            </a:r>
            <a:r>
              <a:rPr lang="es-419" sz="1800" dirty="0">
                <a:solidFill>
                  <a:schemeClr val="tx1"/>
                </a:solidFill>
              </a:rPr>
              <a:t> estable)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Celadores. (plantilla estable)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Administrativos (Plantilla estable)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92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F0042-3130-465C-9B68-EB4FA49C69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Médicos de Urgencias Hospitalarias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6A6D0D-19F4-4BB5-A82D-4085946879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Si existe la figura profesional: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-Medico de Urgencias Hospitalaria.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A efectos prácticos: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dirty="0" err="1">
                <a:solidFill>
                  <a:schemeClr val="tx1"/>
                </a:solidFill>
              </a:rPr>
              <a:t>Medicos</a:t>
            </a:r>
            <a:r>
              <a:rPr lang="es-419" sz="1800" dirty="0">
                <a:solidFill>
                  <a:schemeClr val="tx1"/>
                </a:solidFill>
              </a:rPr>
              <a:t> de familia.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dirty="0" err="1">
                <a:solidFill>
                  <a:schemeClr val="tx1"/>
                </a:solidFill>
              </a:rPr>
              <a:t>Medicos</a:t>
            </a:r>
            <a:r>
              <a:rPr lang="es-419" sz="1800" dirty="0">
                <a:solidFill>
                  <a:schemeClr val="tx1"/>
                </a:solidFill>
              </a:rPr>
              <a:t> Internistas…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13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C9681-B792-4F34-88A8-1B43FD2361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Delimitación Estructural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690368-B23C-41EE-A951-7F17A4163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Acceso. </a:t>
            </a:r>
            <a:r>
              <a:rPr lang="es-419" sz="1800" dirty="0">
                <a:solidFill>
                  <a:schemeClr val="tx1"/>
                </a:solidFill>
              </a:rPr>
              <a:t>Actualmente hay una entrada diferenciada para los pacientes traídos por ambulancias del sistema de emergencias de aquellos que proceden por su propio medio.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Área de admisión. </a:t>
            </a:r>
            <a:r>
              <a:rPr lang="es-419" sz="1800" dirty="0">
                <a:solidFill>
                  <a:schemeClr val="tx1"/>
                </a:solidFill>
              </a:rPr>
              <a:t>Es la zona donde se registran a los pacientes y se realiza toda la labor administrativa del mismo.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Área de Clasificación. </a:t>
            </a:r>
            <a:r>
              <a:rPr lang="es-419" sz="1800" dirty="0">
                <a:solidFill>
                  <a:schemeClr val="tx1"/>
                </a:solidFill>
              </a:rPr>
              <a:t>La consulta de clasificación o </a:t>
            </a:r>
            <a:r>
              <a:rPr lang="es-419" sz="1800" dirty="0" err="1">
                <a:solidFill>
                  <a:schemeClr val="tx1"/>
                </a:solidFill>
              </a:rPr>
              <a:t>triaje</a:t>
            </a:r>
            <a:r>
              <a:rPr lang="es-419" sz="1800" dirty="0">
                <a:solidFill>
                  <a:schemeClr val="tx1"/>
                </a:solidFill>
              </a:rPr>
              <a:t> es el lugar destinado a la recepción asistencial, y atención inmediata de los enfermos que acuden a urgencias.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547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C5975-1B60-4877-BBC3-D15904AC3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5395A7-E739-4988-AE7C-78346B5840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Área de críticos y Paradas. </a:t>
            </a:r>
            <a:r>
              <a:rPr lang="es-419" sz="1800" dirty="0">
                <a:solidFill>
                  <a:schemeClr val="tx1"/>
                </a:solidFill>
              </a:rPr>
              <a:t>Es el lugar donde se atienden a los pacientes que a su llegada o durante su atención presentan una inestabilidad hemodinámica y precisan técnicas avanzadas de resucitación. Sera el lugar donde inicialmente se atenderán a las prioridades II. En esta zona suele estar el denominado BOX de reanimación o de paradas, lugar destinado a atender a los pacientes con prioridad I (Parada </a:t>
            </a:r>
            <a:r>
              <a:rPr lang="es-419" sz="1800" dirty="0" err="1">
                <a:solidFill>
                  <a:schemeClr val="tx1"/>
                </a:solidFill>
              </a:rPr>
              <a:t>cariorespiratoria</a:t>
            </a:r>
            <a:r>
              <a:rPr lang="es-419" sz="1800" dirty="0">
                <a:solidFill>
                  <a:schemeClr val="tx1"/>
                </a:solidFill>
              </a:rPr>
              <a:t>, paciente politraumatizado….)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Atención: Boxes/ consultas</a:t>
            </a:r>
            <a:r>
              <a:rPr lang="es-419" sz="1800" dirty="0">
                <a:solidFill>
                  <a:schemeClr val="tx1"/>
                </a:solidFill>
              </a:rPr>
              <a:t>. En estas consultas se atenderán inicialmente las prioridades III, IV y V.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63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501FD-B882-4C9C-B622-3F970E6D80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Objetivos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CABE9B-B787-456C-8630-BD660A01AA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s-419" sz="1800" dirty="0">
                <a:solidFill>
                  <a:schemeClr val="tx1"/>
                </a:solidFill>
              </a:rPr>
              <a:t>Concepto y Definiciones</a:t>
            </a:r>
          </a:p>
          <a:p>
            <a:pPr marL="285750" indent="-285750">
              <a:buFontTx/>
              <a:buChar char="-"/>
            </a:pPr>
            <a:r>
              <a:rPr lang="es-419" sz="1800" dirty="0">
                <a:solidFill>
                  <a:schemeClr val="tx1"/>
                </a:solidFill>
              </a:rPr>
              <a:t>Sistema Integral de Urgencias y Emergencias.</a:t>
            </a:r>
          </a:p>
          <a:p>
            <a:pPr marL="285750" indent="-285750">
              <a:buFontTx/>
              <a:buChar char="-"/>
            </a:pPr>
            <a:r>
              <a:rPr lang="es-419" sz="1800" dirty="0" err="1">
                <a:solidFill>
                  <a:schemeClr val="tx1"/>
                </a:solidFill>
              </a:rPr>
              <a:t>Triaje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24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76C2C-37B8-4BF4-8E09-A43939B09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E8492F-BA3D-4D3B-8323-2A368B09CF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Área de Observación. </a:t>
            </a:r>
            <a:r>
              <a:rPr lang="es-419" sz="1800" dirty="0">
                <a:solidFill>
                  <a:schemeClr val="tx1"/>
                </a:solidFill>
              </a:rPr>
              <a:t>(camillas o sillones) Zona donde los pacientes pasan una vez valorados a los BOXES de atención y precisan una observación hospitalaria para resultados de pruebas complementarias o reevaluación clínica tras algún tratamiento.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Otras Áreas: </a:t>
            </a:r>
            <a:r>
              <a:rPr lang="es-419" sz="1800" dirty="0">
                <a:solidFill>
                  <a:schemeClr val="tx1"/>
                </a:solidFill>
              </a:rPr>
              <a:t>Funcionalmente los servicios de urgencias tienen otras zonas no asistenciales como son los puestos de control de enfermería , salas de esperas, despachos médicos para información, </a:t>
            </a:r>
            <a:r>
              <a:rPr lang="es-419" sz="1800" dirty="0" err="1">
                <a:solidFill>
                  <a:schemeClr val="tx1"/>
                </a:solidFill>
              </a:rPr>
              <a:t>ect</a:t>
            </a:r>
            <a:r>
              <a:rPr lang="es-419" sz="1800" dirty="0">
                <a:solidFill>
                  <a:schemeClr val="tx1"/>
                </a:solidFill>
              </a:rPr>
              <a:t>.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71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3DB878-6A9F-431D-8A89-9C281E18EA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Área de Críticos o paradas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C1CBA4-4286-424A-8AA9-F61784DB2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200" y="1255580"/>
            <a:ext cx="9245600" cy="434684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Pacientes con inestabilidad hemodinámica que requieran atención inmediata y una monitorización continua durante su estancia en la UUH.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Prioridades I, 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Box de Paradas: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-Reanimación cardiopulmonar,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-Trauma grave inestables, pacientes intubados…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Monitorización;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Shock (de diferentes etiologías)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Trauma Grave estables,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SCA (síndrome coronario agudo), arritmias inestables, EAP.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Alteración del nivel de conciencia o Convulsiones.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Distrés Respiratorio.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Procedimientos terapéuticos con riesgo: cardioversión, drenaje neumotórax, ventilación mecánica no invasiva…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Cualquier paciente con compromiso vital.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601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A97F7C-3F74-4220-A78F-7272E8C2E6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 err="1"/>
              <a:t>Area</a:t>
            </a:r>
            <a:r>
              <a:rPr lang="es-419" dirty="0"/>
              <a:t> de </a:t>
            </a:r>
            <a:r>
              <a:rPr lang="es-419" dirty="0" err="1"/>
              <a:t>Atencion</a:t>
            </a:r>
            <a:r>
              <a:rPr lang="es-419" dirty="0"/>
              <a:t> Boxes o consultas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29BCF1-FED0-436C-9275-0285F07D4D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Prioridades </a:t>
            </a:r>
            <a:r>
              <a:rPr lang="es-419" sz="1800" b="1" dirty="0">
                <a:solidFill>
                  <a:schemeClr val="tx1"/>
                </a:solidFill>
              </a:rPr>
              <a:t>Nivel II-V.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Patologías diferentes especialidades: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-Medicina Interna y Cirugía General.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Boxes Específicos: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-Traumatología.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-Curas y Cirugía menor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-ORL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-Oftalmología.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-Psiquiatría.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38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EF63E-6C29-49AF-AB6C-A27F6A2747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Área de Observación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31E776-84DA-43F5-A29E-69E81D5FC7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Pacientes que una vez valorados en el área de atención precisan: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Observación hospitalaria para realización o resultados de pruebas complementarias.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Reevaluación clínica tras algún tratamiento.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Valoración por especialista/s hospitalario.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En general pasaran pacientes que no podrían estar en el hospital mas de 6-8 horas con un máximo de 24 horas.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62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CF09C2-BF58-4304-8315-4B1FA7001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Puestos de Información de Control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F29F58-DA33-4547-8735-DB64122900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Puestos de control de enfermería.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Puestos de información para familiares.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0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1516F-1B50-4B78-90E9-DCAFDDFC0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Otras Áreas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BACA38-1EAE-4BDC-8396-D519F82C7D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Sala de Espera para familiares.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Salas adecuadas para informar a los pacientes y familiares.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Almacenes.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Despachos médicos y sala de reuniones.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800" dirty="0">
                <a:solidFill>
                  <a:schemeClr val="tx1"/>
                </a:solidFill>
              </a:rPr>
              <a:t>Salas de descanso y habitaciones.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21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A88-B9DC-4953-9907-5EA3700AB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TRIAJE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610630-C5C9-4BBA-AE7D-D6169C8E7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419" sz="1800" dirty="0">
                <a:solidFill>
                  <a:schemeClr val="tx1"/>
                </a:solidFill>
              </a:rPr>
              <a:t>Método utilizado actualmente para la clasificación o priorización de la atención urgente de pacientes.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dirty="0" err="1">
                <a:solidFill>
                  <a:schemeClr val="tx1"/>
                </a:solidFill>
              </a:rPr>
              <a:t>Triaje</a:t>
            </a:r>
            <a:r>
              <a:rPr lang="es-419" sz="1800" dirty="0">
                <a:solidFill>
                  <a:schemeClr val="tx1"/>
                </a:solidFill>
              </a:rPr>
              <a:t> Hospitalario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dirty="0" err="1">
                <a:solidFill>
                  <a:schemeClr val="tx1"/>
                </a:solidFill>
              </a:rPr>
              <a:t>Triaje</a:t>
            </a:r>
            <a:r>
              <a:rPr lang="es-419" sz="1800" dirty="0">
                <a:solidFill>
                  <a:schemeClr val="tx1"/>
                </a:solidFill>
              </a:rPr>
              <a:t> en Accidentes con múltiples victimas.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131A52F-70A0-43A3-9D85-5711CA55A0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0800" y="3793066"/>
            <a:ext cx="3725333" cy="230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68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CD606-3ADB-456C-A21C-D091FCA954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TRIAJE HOSPITALARIO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EDE5B3-4554-4726-8698-EEDA3E8DDA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La consulta de clasificación o </a:t>
            </a:r>
            <a:r>
              <a:rPr lang="es-419" sz="1800" dirty="0" err="1">
                <a:solidFill>
                  <a:schemeClr val="tx1"/>
                </a:solidFill>
              </a:rPr>
              <a:t>triaje</a:t>
            </a:r>
            <a:r>
              <a:rPr lang="es-419" sz="1800" dirty="0">
                <a:solidFill>
                  <a:schemeClr val="tx1"/>
                </a:solidFill>
              </a:rPr>
              <a:t> es </a:t>
            </a:r>
            <a:r>
              <a:rPr lang="es-419" sz="1800" b="1" dirty="0">
                <a:solidFill>
                  <a:schemeClr val="tx1"/>
                </a:solidFill>
              </a:rPr>
              <a:t>el lugar destinado a la recepción asistencial, clasificación y atención inmediata </a:t>
            </a:r>
            <a:r>
              <a:rPr lang="es-419" sz="1800" dirty="0">
                <a:solidFill>
                  <a:schemeClr val="tx1"/>
                </a:solidFill>
              </a:rPr>
              <a:t>de los </a:t>
            </a:r>
            <a:r>
              <a:rPr lang="es-419" sz="1800" u="sng" dirty="0">
                <a:solidFill>
                  <a:schemeClr val="tx1"/>
                </a:solidFill>
              </a:rPr>
              <a:t>enfermos que acuden a urgencias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Es un </a:t>
            </a:r>
            <a:r>
              <a:rPr lang="es-419" sz="1800" b="1" dirty="0">
                <a:solidFill>
                  <a:schemeClr val="tx1"/>
                </a:solidFill>
              </a:rPr>
              <a:t>método de selección y clasificación de pacientes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Basados en sus </a:t>
            </a:r>
            <a:r>
              <a:rPr lang="es-419" sz="1800" b="1" dirty="0">
                <a:solidFill>
                  <a:schemeClr val="tx1"/>
                </a:solidFill>
              </a:rPr>
              <a:t>requerimientos terapéuticos y los recursos disponibles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Deben pasar </a:t>
            </a:r>
            <a:r>
              <a:rPr lang="es-419" sz="1800" b="1" dirty="0">
                <a:solidFill>
                  <a:schemeClr val="tx1"/>
                </a:solidFill>
              </a:rPr>
              <a:t>todos los pacientes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No es el lugar </a:t>
            </a:r>
            <a:r>
              <a:rPr lang="es-419" sz="1800" dirty="0">
                <a:solidFill>
                  <a:schemeClr val="tx1"/>
                </a:solidFill>
              </a:rPr>
              <a:t>para hacer </a:t>
            </a:r>
            <a:r>
              <a:rPr lang="es-419" sz="1800" b="1" dirty="0">
                <a:solidFill>
                  <a:schemeClr val="tx1"/>
                </a:solidFill>
              </a:rPr>
              <a:t>diagnósticos</a:t>
            </a:r>
            <a:r>
              <a:rPr lang="es-419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518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AB7C5-1521-4328-9444-5B242B3F18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ACCIONES EN TRIAJE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F3582F-79D6-44E5-80A1-3386DDC3AF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Primera aproximación al motivo de consulta del paciente.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-Síntoma Guía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Toma de constantes básicas y de nivel de conciencia.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 T, TA, FR, FC, SPO2, HGT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tx1"/>
                </a:solidFill>
              </a:rPr>
              <a:t>Nivel de Conciencia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dirty="0" err="1">
                <a:solidFill>
                  <a:schemeClr val="tx1"/>
                </a:solidFill>
              </a:rPr>
              <a:t>Vigil</a:t>
            </a:r>
            <a:r>
              <a:rPr lang="es-419" sz="1800" dirty="0">
                <a:solidFill>
                  <a:schemeClr val="tx1"/>
                </a:solidFill>
              </a:rPr>
              <a:t> o Alerta, Alterado o confuso.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-GLASGOW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70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B7723-3674-45DB-97E9-5068920AC0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FUNCIONES DEL TRIAJE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1199B99-E86C-4A20-AAF4-ABC01CD72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56" y="1202267"/>
            <a:ext cx="11157287" cy="4576231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5D8C0F3F-08C0-4BB2-9CAC-5D8B57E65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3300" y="1689100"/>
            <a:ext cx="8851900" cy="408939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77915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0676E-9AEB-4D08-954F-B9AF112865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7ACB58-315F-4C80-A2D5-B31ED5D1E3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407EE5-4A13-4D06-A4E6-0A8784838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66762"/>
            <a:ext cx="97536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672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1EE98-DAB1-4FF9-A9F1-FF470FE7C1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TRIAJE</a:t>
            </a: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26E0D2-D683-4CA0-B2C2-9C557E1DA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428750"/>
            <a:ext cx="9753600" cy="4000500"/>
          </a:xfrm>
          <a:prstGeom prst="rect">
            <a:avLst/>
          </a:prstGeom>
        </p:spPr>
      </p:pic>
      <p:sp>
        <p:nvSpPr>
          <p:cNvPr id="4" name="AutoShape 2" descr=", generada por IA">
            <a:extLst>
              <a:ext uri="{FF2B5EF4-FFF2-40B4-BE49-F238E27FC236}">
                <a16:creationId xmlns:a16="http://schemas.microsoft.com/office/drawing/2014/main" id="{4261D77A-9213-49D5-B045-A1BD8BE7269B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137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6DBF7-C0FF-4943-BCE1-FCBB4AF2FE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Sistema de </a:t>
            </a:r>
            <a:r>
              <a:rPr lang="es-419" dirty="0" err="1"/>
              <a:t>Triaje</a:t>
            </a:r>
            <a:r>
              <a:rPr lang="es-419" dirty="0"/>
              <a:t> Manchester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0BA84B-5B8F-4AA6-A2D8-EBCE96D9E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1D071FDF-23D3-4BD1-AAAB-11ABC2CC16B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4322" y="2004821"/>
            <a:ext cx="7417055" cy="345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15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35F8AF-6F10-46C5-BA20-0F116ECA5A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32CF1F-F55C-4D95-AC49-5E5A9B02BB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994610F-9B90-4AC0-AFA7-196271C07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3" y="1689099"/>
            <a:ext cx="11801244" cy="32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05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5FEE1-FE03-40DA-A1E0-B1047E37D6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9A4AC2A-7633-46A0-BC57-CDB17DD56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194" y="3922613"/>
            <a:ext cx="6721610" cy="293538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822EA7A-AD67-4BA8-9EB8-1110BA3BB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194" y="0"/>
            <a:ext cx="6721610" cy="400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668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15EA6-AF38-4440-9C56-0A68D4564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69B66B-2720-4D2D-B0E9-2BE4638DA0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A94BC3-20C6-4656-8DCE-7D4099D11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0248"/>
            <a:ext cx="12192000" cy="316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410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CB1647-9DD3-4435-A3B0-790AF4243F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Sistema Español de </a:t>
            </a:r>
            <a:r>
              <a:rPr lang="es-419" dirty="0" err="1"/>
              <a:t>Triaje</a:t>
            </a:r>
            <a:r>
              <a:rPr lang="es-419" dirty="0"/>
              <a:t> (SET)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0AF6BD-7746-440B-888F-9075369864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987B0344-9A40-40F5-BA67-F7B30277A9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9003" y="2048933"/>
            <a:ext cx="7291663" cy="344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829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7778A-B6E8-4746-A5A0-2E63535DA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NIVELES DE CLASIFICACION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C3083E-50BD-45F1-BFC3-11D34696D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6900" y="1562892"/>
            <a:ext cx="9359900" cy="4989513"/>
          </a:xfrm>
        </p:spPr>
        <p:txBody>
          <a:bodyPr>
            <a:normAutofit fontScale="85000" lnSpcReduction="20000"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s-ES" sz="1900" b="1" dirty="0">
                <a:solidFill>
                  <a:srgbClr val="FF0000"/>
                </a:solidFill>
                <a:cs typeface="Calibri"/>
              </a:rPr>
              <a:t>Nivel</a:t>
            </a:r>
            <a:r>
              <a:rPr lang="es-ES" sz="1900" b="1" spc="-50" dirty="0">
                <a:solidFill>
                  <a:srgbClr val="FF0000"/>
                </a:solidFill>
                <a:cs typeface="Calibri"/>
              </a:rPr>
              <a:t> </a:t>
            </a:r>
            <a:r>
              <a:rPr lang="es-ES" sz="1900" b="1" dirty="0">
                <a:solidFill>
                  <a:srgbClr val="FF0000"/>
                </a:solidFill>
                <a:cs typeface="Calibri"/>
              </a:rPr>
              <a:t>I:</a:t>
            </a:r>
            <a:r>
              <a:rPr lang="es-ES" sz="1900" b="1" spc="-15" dirty="0">
                <a:solidFill>
                  <a:srgbClr val="FF0000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rgbClr val="FF0000"/>
                </a:solidFill>
                <a:cs typeface="Calibri"/>
              </a:rPr>
              <a:t>(resucitación)</a:t>
            </a:r>
            <a:r>
              <a:rPr lang="es-ES" sz="1900" b="1" spc="-55" dirty="0">
                <a:solidFill>
                  <a:srgbClr val="FF0000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Situaciones</a:t>
            </a:r>
            <a:r>
              <a:rPr lang="es-ES" sz="1900" b="1" spc="-2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que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requieren</a:t>
            </a:r>
            <a:r>
              <a:rPr lang="es-ES" sz="1900" b="1" spc="-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resucitación,</a:t>
            </a:r>
            <a:r>
              <a:rPr lang="es-ES" sz="1900" b="1" spc="-4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con</a:t>
            </a:r>
            <a:r>
              <a:rPr lang="es-ES" sz="1900" b="1" spc="-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riesgo</a:t>
            </a:r>
            <a:r>
              <a:rPr lang="es-ES" sz="1900" b="1" spc="-6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vital</a:t>
            </a:r>
            <a:r>
              <a:rPr lang="es-ES" sz="1900" b="1" spc="-7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inmediato</a:t>
            </a: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630"/>
              </a:spcBef>
              <a:buFont typeface="Arial MT"/>
              <a:buChar char="•"/>
            </a:pP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 marL="355600" marR="762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  <a:tab pos="358140" algn="l"/>
              </a:tabLst>
            </a:pPr>
            <a:r>
              <a:rPr lang="es-ES" sz="1900" dirty="0">
                <a:solidFill>
                  <a:schemeClr val="tx1"/>
                </a:solidFill>
                <a:cs typeface="Calibri"/>
              </a:rPr>
              <a:t>	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Nivel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II: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(emergencia)</a:t>
            </a:r>
            <a:r>
              <a:rPr lang="es-ES" sz="1900" b="1" spc="1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Situaciones</a:t>
            </a:r>
            <a:r>
              <a:rPr lang="es-ES" sz="1900" b="1" spc="1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riesgo</a:t>
            </a:r>
            <a:r>
              <a:rPr lang="es-ES" sz="1900" b="1" spc="1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vital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inmediato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cuya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intervención</a:t>
            </a:r>
            <a:r>
              <a:rPr lang="es-ES" sz="1900" b="1" spc="1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depende </a:t>
            </a:r>
            <a:r>
              <a:rPr lang="es-ES" sz="1900" b="1" spc="-20" dirty="0">
                <a:solidFill>
                  <a:schemeClr val="tx1"/>
                </a:solidFill>
                <a:cs typeface="Calibri"/>
              </a:rPr>
              <a:t>radicalmente</a:t>
            </a:r>
            <a:r>
              <a:rPr lang="es-ES" sz="1900" b="1" spc="-3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del</a:t>
            </a:r>
            <a:r>
              <a:rPr lang="es-ES" sz="1900" b="1" spc="-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tiempo,</a:t>
            </a:r>
            <a:r>
              <a:rPr lang="es-ES" sz="1900" b="1" spc="-3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</a:t>
            </a:r>
            <a:r>
              <a:rPr lang="es-ES" sz="1900" b="1" spc="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con</a:t>
            </a:r>
            <a:r>
              <a:rPr lang="es-ES" sz="1900" b="1" spc="-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inestabilidad</a:t>
            </a:r>
            <a:r>
              <a:rPr lang="es-ES" sz="1900" b="1" spc="-3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fisiológica</a:t>
            </a:r>
            <a:r>
              <a:rPr lang="es-ES" sz="1900" b="1" spc="-4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o</a:t>
            </a:r>
            <a:r>
              <a:rPr lang="es-ES" sz="1900" b="1" spc="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dolor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 intenso.</a:t>
            </a: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620"/>
              </a:spcBef>
              <a:buFont typeface="Arial MT"/>
              <a:buChar char="•"/>
            </a:pP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 marL="355600" marR="7620" indent="-342900" algn="just">
              <a:lnSpc>
                <a:spcPct val="99100"/>
              </a:lnSpc>
              <a:buFont typeface="Arial MT"/>
              <a:buChar char="•"/>
              <a:tabLst>
                <a:tab pos="355600" algn="l"/>
                <a:tab pos="358140" algn="l"/>
              </a:tabLst>
            </a:pPr>
            <a:r>
              <a:rPr lang="es-ES" sz="1900" dirty="0">
                <a:solidFill>
                  <a:schemeClr val="tx1"/>
                </a:solidFill>
                <a:cs typeface="Calibri"/>
              </a:rPr>
              <a:t>	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Nivel</a:t>
            </a:r>
            <a:r>
              <a:rPr lang="es-ES" sz="1900" b="1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III:</a:t>
            </a:r>
            <a:r>
              <a:rPr lang="es-ES" sz="1900" b="1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(urgencia)</a:t>
            </a:r>
            <a:r>
              <a:rPr lang="es-ES" sz="1900" b="1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Situaciones</a:t>
            </a:r>
            <a:r>
              <a:rPr lang="es-ES" sz="1900" b="1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900" b="1" spc="3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riesgo</a:t>
            </a:r>
            <a:r>
              <a:rPr lang="es-ES" sz="1900" b="1" spc="3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vital</a:t>
            </a:r>
            <a:r>
              <a:rPr lang="es-ES" sz="1900" b="1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potencial,</a:t>
            </a:r>
            <a:r>
              <a:rPr lang="es-ES" sz="1900" b="1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que</a:t>
            </a:r>
            <a:r>
              <a:rPr lang="es-ES" sz="1900" b="1" spc="3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generalmente</a:t>
            </a:r>
            <a:r>
              <a:rPr lang="es-ES" sz="1900" b="1" spc="3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requieren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múltiples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exploraciones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diagnósticas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y/o</a:t>
            </a:r>
            <a:r>
              <a:rPr lang="es-ES" sz="1900" b="1" spc="18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terapéuticas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en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pacientes</a:t>
            </a:r>
            <a:r>
              <a:rPr lang="es-ES" sz="1900" b="1" spc="175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con</a:t>
            </a:r>
            <a:r>
              <a:rPr lang="es-ES" sz="1900" b="1" spc="170" dirty="0">
                <a:solidFill>
                  <a:schemeClr val="tx1"/>
                </a:solidFill>
                <a:cs typeface="Calibri"/>
              </a:rPr>
              <a:t> 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estabilidad fisiológica</a:t>
            </a:r>
            <a:r>
              <a:rPr lang="es-ES" sz="1900" b="1" spc="-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(constantes</a:t>
            </a:r>
            <a:r>
              <a:rPr lang="es-ES" sz="1900" b="1" spc="-4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vitales</a:t>
            </a:r>
            <a:r>
              <a:rPr lang="es-ES" sz="1900" b="1" spc="-5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normales)</a:t>
            </a: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565"/>
              </a:spcBef>
              <a:buFont typeface="Arial MT"/>
              <a:buChar char="•"/>
            </a:pP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 marL="355600" marR="5080" indent="-342900" algn="just">
              <a:lnSpc>
                <a:spcPct val="102000"/>
              </a:lnSpc>
              <a:buFont typeface="Arial MT"/>
              <a:buChar char="•"/>
              <a:tabLst>
                <a:tab pos="355600" algn="l"/>
                <a:tab pos="358140" algn="l"/>
              </a:tabLst>
            </a:pPr>
            <a:r>
              <a:rPr lang="es-ES" sz="1900" dirty="0">
                <a:solidFill>
                  <a:schemeClr val="tx1"/>
                </a:solidFill>
                <a:cs typeface="Calibri"/>
              </a:rPr>
              <a:t>	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Nivel</a:t>
            </a:r>
            <a:r>
              <a:rPr lang="es-ES" sz="1900" b="1" spc="2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IV:</a:t>
            </a:r>
            <a:r>
              <a:rPr lang="es-ES" sz="1900" b="1" spc="2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(menos</a:t>
            </a:r>
            <a:r>
              <a:rPr lang="es-ES" sz="1900" b="1" spc="22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urgencia)</a:t>
            </a:r>
            <a:r>
              <a:rPr lang="es-ES" sz="1900" b="1" spc="2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Situaciones,</a:t>
            </a:r>
            <a:r>
              <a:rPr lang="es-ES" sz="1900" b="1" spc="21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potencialmente</a:t>
            </a:r>
            <a:r>
              <a:rPr lang="es-ES" sz="1900" b="1" spc="2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serias</a:t>
            </a:r>
            <a:r>
              <a:rPr lang="es-ES" sz="1900" b="1" spc="2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</a:t>
            </a:r>
            <a:r>
              <a:rPr lang="es-ES" sz="1900" b="1" spc="2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900" b="1" spc="21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20" dirty="0">
                <a:solidFill>
                  <a:schemeClr val="tx1"/>
                </a:solidFill>
                <a:cs typeface="Calibri"/>
              </a:rPr>
              <a:t>complejidad-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urgencia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significativa,</a:t>
            </a:r>
            <a:r>
              <a:rPr lang="es-ES" sz="1900" b="1" spc="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pero</a:t>
            </a:r>
            <a:r>
              <a:rPr lang="es-ES" sz="1900" b="1" spc="10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sin</a:t>
            </a:r>
            <a:r>
              <a:rPr lang="es-ES" sz="1900" b="1" spc="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riesgo</a:t>
            </a:r>
            <a:r>
              <a:rPr lang="es-ES" sz="1900" b="1" spc="1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vital.</a:t>
            </a:r>
            <a:r>
              <a:rPr lang="es-ES" sz="1900" b="1" spc="1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Generalmente</a:t>
            </a:r>
            <a:r>
              <a:rPr lang="es-ES" sz="1900" b="1" spc="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los</a:t>
            </a:r>
            <a:r>
              <a:rPr lang="es-ES" sz="1900" b="1" spc="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pacientes</a:t>
            </a:r>
            <a:r>
              <a:rPr lang="es-ES" sz="1900" b="1" spc="1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con</a:t>
            </a:r>
            <a:r>
              <a:rPr lang="es-ES" sz="1900" b="1" spc="10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un</a:t>
            </a:r>
            <a:r>
              <a:rPr lang="es-ES" sz="1900" b="1" spc="10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nivel</a:t>
            </a:r>
            <a:r>
              <a:rPr lang="es-ES" sz="1900" b="1" spc="1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IV</a:t>
            </a:r>
            <a:r>
              <a:rPr lang="es-ES" sz="1900" b="1" spc="10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de</a:t>
            </a:r>
            <a:r>
              <a:rPr lang="es-ES" sz="1900" b="1" spc="10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urgencia necesitan</a:t>
            </a:r>
            <a:r>
              <a:rPr lang="es-ES" sz="1900" b="1" spc="-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una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 exploración</a:t>
            </a:r>
            <a:r>
              <a:rPr lang="es-ES" sz="1900" b="1" spc="-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diagnóstica</a:t>
            </a:r>
            <a:r>
              <a:rPr lang="es-ES" sz="1900" b="1" spc="-3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y/o</a:t>
            </a:r>
            <a:r>
              <a:rPr lang="es-ES" sz="1900" b="1" spc="-2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terapéutica</a:t>
            </a: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790"/>
              </a:spcBef>
              <a:buFont typeface="Arial MT"/>
              <a:buChar char="•"/>
            </a:pPr>
            <a:endParaRPr lang="es-ES" sz="1900" dirty="0">
              <a:solidFill>
                <a:schemeClr val="tx1"/>
              </a:solidFill>
              <a:cs typeface="Calibri"/>
            </a:endParaRPr>
          </a:p>
          <a:p>
            <a:pPr marL="355600" marR="9525" indent="-342900" algn="just">
              <a:lnSpc>
                <a:spcPct val="99100"/>
              </a:lnSpc>
              <a:buFont typeface="Arial MT"/>
              <a:buChar char="•"/>
              <a:tabLst>
                <a:tab pos="355600" algn="l"/>
                <a:tab pos="358140" algn="l"/>
              </a:tabLst>
            </a:pPr>
            <a:r>
              <a:rPr lang="es-ES" sz="1900" dirty="0">
                <a:solidFill>
                  <a:schemeClr val="tx1"/>
                </a:solidFill>
                <a:cs typeface="Calibri"/>
              </a:rPr>
              <a:t>	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Nivel V: (no urgencia) Situaciones no urgentes, son en general problemas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clínico-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administrativos,</a:t>
            </a:r>
            <a:r>
              <a:rPr lang="es-ES" sz="1900" b="1" spc="7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que</a:t>
            </a:r>
            <a:r>
              <a:rPr lang="es-ES" sz="1900" b="1" spc="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no</a:t>
            </a:r>
            <a:r>
              <a:rPr lang="es-ES" sz="1900" b="1" spc="8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requieren</a:t>
            </a:r>
            <a:r>
              <a:rPr lang="es-ES" sz="1900" b="1" spc="9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ninguna</a:t>
            </a:r>
            <a:r>
              <a:rPr lang="es-ES" sz="1900" b="1" spc="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exploración</a:t>
            </a:r>
            <a:r>
              <a:rPr lang="es-ES" sz="1900" b="1" spc="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diagnóstica</a:t>
            </a:r>
            <a:r>
              <a:rPr lang="es-ES" sz="1900" b="1" spc="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y/o</a:t>
            </a:r>
            <a:r>
              <a:rPr lang="es-ES" sz="1900" b="1" spc="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terapéutica,</a:t>
            </a:r>
            <a:r>
              <a:rPr lang="es-ES" sz="1900" b="1" spc="8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y</a:t>
            </a:r>
            <a:r>
              <a:rPr lang="es-ES" sz="1900" b="1" spc="9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25" dirty="0">
                <a:solidFill>
                  <a:schemeClr val="tx1"/>
                </a:solidFill>
                <a:cs typeface="Calibri"/>
              </a:rPr>
              <a:t>que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pueden</a:t>
            </a:r>
            <a:r>
              <a:rPr lang="es-ES" sz="1900" b="1" spc="-2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ser</a:t>
            </a:r>
            <a:r>
              <a:rPr lang="es-ES" sz="1900" b="1" spc="-5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programadas</a:t>
            </a:r>
            <a:r>
              <a:rPr lang="es-ES" sz="1900" b="1" spc="-4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sin</a:t>
            </a:r>
            <a:r>
              <a:rPr lang="es-ES" sz="1900" b="1" spc="-6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riesgo</a:t>
            </a:r>
            <a:r>
              <a:rPr lang="es-ES" sz="1900" b="1" spc="-60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para</a:t>
            </a:r>
            <a:r>
              <a:rPr lang="es-ES" sz="1900" b="1" spc="-2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dirty="0">
                <a:solidFill>
                  <a:schemeClr val="tx1"/>
                </a:solidFill>
                <a:cs typeface="Calibri"/>
              </a:rPr>
              <a:t>el</a:t>
            </a:r>
            <a:r>
              <a:rPr lang="es-ES" sz="1900" b="1" spc="-55" dirty="0">
                <a:solidFill>
                  <a:schemeClr val="tx1"/>
                </a:solidFill>
                <a:cs typeface="Calibri"/>
              </a:rPr>
              <a:t> </a:t>
            </a:r>
            <a:r>
              <a:rPr lang="es-ES" sz="1900" b="1" spc="-10" dirty="0">
                <a:solidFill>
                  <a:schemeClr val="tx1"/>
                </a:solidFill>
                <a:cs typeface="Calibri"/>
              </a:rPr>
              <a:t>paciente</a:t>
            </a:r>
            <a:endParaRPr lang="es-ES" sz="1900" dirty="0">
              <a:solidFill>
                <a:schemeClr val="tx1"/>
              </a:solidFill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265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D8A00-4365-49CE-914B-8DC27F6C2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 err="1"/>
              <a:t>Triaje</a:t>
            </a:r>
            <a:r>
              <a:rPr lang="es-419" dirty="0"/>
              <a:t> en accidentes con múltiples victimas o catástrofes: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03DD50-756F-4816-B70B-AE164542C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Accidente con múltiples victimas (AMV): </a:t>
            </a:r>
            <a:r>
              <a:rPr lang="es-419" sz="1800" dirty="0">
                <a:solidFill>
                  <a:schemeClr val="tx1"/>
                </a:solidFill>
              </a:rPr>
              <a:t>se define como aquella situación en la que los sistemas de emergencias locales son desbordados ante el numero de victimas del accidente.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Catástrofe: </a:t>
            </a:r>
            <a:r>
              <a:rPr lang="es-419" sz="1800" dirty="0">
                <a:solidFill>
                  <a:schemeClr val="tx1"/>
                </a:solidFill>
              </a:rPr>
              <a:t>Se define como toda situación que altera el orden natural y produce efectos devastadores tanto estructurales como personales: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Ante una situación de accidente con múltiples víctimas o una catástrofe es fundamental realizar un </a:t>
            </a:r>
            <a:r>
              <a:rPr lang="es-419" sz="1800" b="1" dirty="0" err="1">
                <a:solidFill>
                  <a:schemeClr val="tx1"/>
                </a:solidFill>
              </a:rPr>
              <a:t>triaje</a:t>
            </a:r>
            <a:r>
              <a:rPr lang="es-419" sz="1800" b="1" dirty="0">
                <a:solidFill>
                  <a:schemeClr val="tx1"/>
                </a:solidFill>
              </a:rPr>
              <a:t> estructurado </a:t>
            </a:r>
            <a:r>
              <a:rPr lang="es-419" sz="1800" dirty="0">
                <a:solidFill>
                  <a:schemeClr val="tx1"/>
                </a:solidFill>
              </a:rPr>
              <a:t>en el lugar del accidente para asegurar el traslado de los pacientes mas graves en las mejores condiciones y optimizar las atenciones in situ.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484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1E925-D7C5-43D3-A63F-FC00EE5D9E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3ABF4D-14A6-49F7-A225-869549858D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0DDAC9-D4D8-4D8F-9C48-E962EB36D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0" y="0"/>
            <a:ext cx="917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54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D8D21-EEB2-425A-9EFA-C9726C707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6D56A5-AEEF-44E9-A3CD-630CA3C9B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006304-57D4-4B6C-969E-9376F2BAD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3222"/>
            <a:ext cx="12260664" cy="29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3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3CC13-7116-4027-8DAF-DA4FA6FEE0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Concepto y Definiciones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8BB58B-7234-41B9-88F1-58E4D59B56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b="1" dirty="0">
                <a:solidFill>
                  <a:schemeClr val="tx1"/>
                </a:solidFill>
              </a:rPr>
              <a:t>Urgencia: </a:t>
            </a:r>
            <a:r>
              <a:rPr lang="es-419" sz="1800" dirty="0">
                <a:solidFill>
                  <a:schemeClr val="tx1"/>
                </a:solidFill>
              </a:rPr>
              <a:t>aparición fortuita (imprevista o inesperada), en cualquier lugar o actividad, de un problema de salud de causa diversa y gravedad variable, que genera conciencia de una necesidad inminente de atención por parte del sujeto que la sufre o de su familia (OMS).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b="1" dirty="0">
                <a:solidFill>
                  <a:schemeClr val="tx1"/>
                </a:solidFill>
              </a:rPr>
              <a:t>Urgencia Real o Objetiva: </a:t>
            </a:r>
            <a:r>
              <a:rPr lang="es-419" sz="1800" dirty="0">
                <a:solidFill>
                  <a:schemeClr val="tx1"/>
                </a:solidFill>
              </a:rPr>
              <a:t>procedimiento o daño que pone en riesgo algún órgano vital o de la vida de un paciente. Peligro inmediato. (Esta urgencia es decidida por un medico.)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</a:t>
            </a:r>
            <a:r>
              <a:rPr lang="es-419" sz="1800" b="1" dirty="0">
                <a:solidFill>
                  <a:schemeClr val="tx1"/>
                </a:solidFill>
              </a:rPr>
              <a:t>Urgencia Sentida o Subjetiva: </a:t>
            </a:r>
            <a:r>
              <a:rPr lang="es-419" sz="1800" dirty="0">
                <a:solidFill>
                  <a:schemeClr val="tx1"/>
                </a:solidFill>
              </a:rPr>
              <a:t>Necesidad de atención motivada por el paciente, en la que no existe riesgo de  órganos y sin embargo el paciente considera que debe ser atendido, aun cuando los factores que motivan esta necesidad son múltiples.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18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42F97-11DA-4CE9-8535-1EB14355C8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Tiempos de </a:t>
            </a:r>
            <a:r>
              <a:rPr lang="es-419" dirty="0" err="1"/>
              <a:t>Triaje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3F21AB-15FF-4A44-AE4A-D9BF2CF22A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30 segundos </a:t>
            </a:r>
            <a:r>
              <a:rPr lang="es-419" sz="1800" dirty="0">
                <a:solidFill>
                  <a:schemeClr val="tx1"/>
                </a:solidFill>
              </a:rPr>
              <a:t>para clasificar una victima como muerta.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1 minuto </a:t>
            </a:r>
            <a:r>
              <a:rPr lang="es-419" sz="1800" dirty="0">
                <a:solidFill>
                  <a:schemeClr val="tx1"/>
                </a:solidFill>
              </a:rPr>
              <a:t>para clasificar una victima como leve.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3 minutos </a:t>
            </a:r>
            <a:r>
              <a:rPr lang="es-419" sz="1800" dirty="0">
                <a:solidFill>
                  <a:schemeClr val="tx1"/>
                </a:solidFill>
              </a:rPr>
              <a:t>para clasificar una victima como grave o muy grave.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b="1" dirty="0">
                <a:solidFill>
                  <a:schemeClr val="tx1"/>
                </a:solidFill>
              </a:rPr>
              <a:t>Completa: </a:t>
            </a:r>
            <a:r>
              <a:rPr lang="es-419" sz="1800" dirty="0">
                <a:solidFill>
                  <a:srgbClr val="FF0000"/>
                </a:solidFill>
              </a:rPr>
              <a:t>ninguna victima debe evacuarse antes de ser clasificada</a:t>
            </a:r>
            <a:r>
              <a:rPr lang="es-419" sz="1800" dirty="0">
                <a:solidFill>
                  <a:schemeClr val="tx1"/>
                </a:solidFill>
              </a:rPr>
              <a:t>, </a:t>
            </a:r>
            <a:r>
              <a:rPr lang="es-419" sz="1800" u="sng" dirty="0">
                <a:solidFill>
                  <a:schemeClr val="tx1"/>
                </a:solidFill>
              </a:rPr>
              <a:t>con las excepciones </a:t>
            </a:r>
            <a:r>
              <a:rPr lang="es-419" sz="1800" dirty="0">
                <a:solidFill>
                  <a:schemeClr val="tx1"/>
                </a:solidFill>
              </a:rPr>
              <a:t>de </a:t>
            </a:r>
            <a:r>
              <a:rPr lang="es-419" sz="1800" dirty="0">
                <a:solidFill>
                  <a:srgbClr val="FF0000"/>
                </a:solidFill>
              </a:rPr>
              <a:t>oscuridad, condiciones meteorológicas adversas, o existencia de riesgo potencial importante</a:t>
            </a:r>
            <a:r>
              <a:rPr lang="es-419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432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89116-8C80-4351-9B3A-DE9EBD8FD1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0F66D7-96B8-486B-B153-5BA0CD2F0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0" y="0"/>
            <a:ext cx="9179859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09EECBE0-58E1-4534-89A8-F41D2DEF72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2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29747-32DA-4FF0-AE55-803E2E56FC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61B662-6EDB-4E8D-A403-826782E6BF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42315F9-899D-4B3F-9DB8-BA7507DE2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9100"/>
            <a:ext cx="12089987" cy="29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027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0DEB3-360A-4AC2-95F0-44D760D534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METODO SHORT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260B94-DFB5-4820-8781-4FD7266C44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dirty="0"/>
              <a:t>Es un método sencillo que puede llevar a cabo persona que no es del área de la salud en el lugar del incidente o impacto.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dirty="0"/>
              <a:t>Las letras del acrónimo SHORT representan las </a:t>
            </a:r>
            <a:r>
              <a:rPr lang="es-419" dirty="0" err="1"/>
              <a:t>inciales</a:t>
            </a:r>
            <a:r>
              <a:rPr lang="es-419" dirty="0"/>
              <a:t> de los pasos a seguir, puede ser realizado por profesionales no sanitarios: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378B17-2663-4B03-8D9F-6C9B3E16F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42" y="2743200"/>
            <a:ext cx="10612658" cy="339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108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B84F6-B4AB-4F44-A767-5F388B920B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9553B9-94FB-4BE7-9DF9-60A59F201E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D2A4D1C2-904A-4125-9AA0-5D9529DFDB3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195" y="558801"/>
            <a:ext cx="9817609" cy="550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766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B199B-A7C4-43FD-9C6E-07BB39C375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Método START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0ECD97-CAFA-4B1F-A213-2323D781EE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E1CB74C-5DB0-4B29-8276-CA41CF462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598" y="460840"/>
            <a:ext cx="3945468" cy="624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858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82254-1207-4EC7-82F3-2EEE6B5C78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368081-53B6-465A-92CE-431965215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B0F0EB-C0DC-4138-840B-38403FDA1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1912"/>
            <a:ext cx="9753600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018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E984A-676A-4621-AC15-C6E19E103D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B13D7D-0142-4639-A3ED-F2A956F7C1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570922-01B9-4EBC-AD2E-A71E366CD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1912"/>
            <a:ext cx="9753600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2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2271D-0EC4-4C11-9122-6A667FBB98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¿URGENCIA REAL O SENTIDA?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F9F069-5133-428D-AC76-1846831BDD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7EB738-E27B-475A-9F8D-522543EE5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1387213"/>
            <a:ext cx="8597153" cy="469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81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6D7F5-65D0-4603-BE36-230A42738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1B58CA-E727-46B8-B62A-01E5C52EE8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419" b="1" dirty="0">
                <a:solidFill>
                  <a:schemeClr val="tx1"/>
                </a:solidFill>
              </a:rPr>
              <a:t>-</a:t>
            </a:r>
            <a:r>
              <a:rPr lang="es-419" sz="1800" b="1" dirty="0">
                <a:solidFill>
                  <a:schemeClr val="tx1"/>
                </a:solidFill>
              </a:rPr>
              <a:t>Emergencia: </a:t>
            </a:r>
            <a:r>
              <a:rPr lang="es-419" sz="1800" dirty="0">
                <a:solidFill>
                  <a:schemeClr val="tx1"/>
                </a:solidFill>
              </a:rPr>
              <a:t>Situación que hace peligrar de manera inmediata la vida del paciente, o de alguno de sus órganos o parte de su organismo si no se actúa de forma inmediata y se ponen en marcha recursos especiales como los servicios de Emergencia.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2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94735-1345-4673-9FE0-FD29BD43C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/>
              <a:t>Sistema Integral de Emergencias.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AC0FC9-4FFE-469C-B2E5-8339078A9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200" y="1384301"/>
            <a:ext cx="8851900" cy="4089398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es-419" sz="1800" dirty="0">
                <a:solidFill>
                  <a:schemeClr val="tx1"/>
                </a:solidFill>
              </a:rPr>
              <a:t>Se define como la coordinación para garantizar la asistencia sanitaria adecuada en tiempo y calidad en el lugar de la urgencia o emergencia hasta la reinserción social.</a:t>
            </a:r>
          </a:p>
          <a:p>
            <a:pPr marL="285750" indent="-285750">
              <a:buFontTx/>
              <a:buChar char="-"/>
            </a:pPr>
            <a:r>
              <a:rPr lang="es-419" sz="1800" dirty="0">
                <a:solidFill>
                  <a:schemeClr val="tx1"/>
                </a:solidFill>
              </a:rPr>
              <a:t>ELEMENTOS DEL SIUE: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1.Centros de coordinación de urgencias y emergencias (CUU): Funcionan 365 días al año, 24 horas al </a:t>
            </a:r>
            <a:r>
              <a:rPr lang="es-419" sz="1800" dirty="0" err="1">
                <a:solidFill>
                  <a:schemeClr val="tx1"/>
                </a:solidFill>
              </a:rPr>
              <a:t>dia</a:t>
            </a:r>
            <a:r>
              <a:rPr lang="es-419" sz="1800" dirty="0">
                <a:solidFill>
                  <a:schemeClr val="tx1"/>
                </a:solidFill>
              </a:rPr>
              <a:t>. Son los responsables de atender la demanda de las urgencias y emergencias </a:t>
            </a:r>
            <a:r>
              <a:rPr lang="es-419" sz="1800" dirty="0" err="1">
                <a:solidFill>
                  <a:schemeClr val="tx1"/>
                </a:solidFill>
              </a:rPr>
              <a:t>via</a:t>
            </a:r>
            <a:r>
              <a:rPr lang="es-419" sz="1800" dirty="0">
                <a:solidFill>
                  <a:schemeClr val="tx1"/>
                </a:solidFill>
              </a:rPr>
              <a:t> telefónica, gestionan y coordinan la respuesta mas adecuada mediante el recurso sanitario mas apropiado en cada caso. Es la </a:t>
            </a:r>
            <a:r>
              <a:rPr lang="es-419" sz="1800" dirty="0" err="1">
                <a:solidFill>
                  <a:schemeClr val="tx1"/>
                </a:solidFill>
              </a:rPr>
              <a:t>via</a:t>
            </a:r>
            <a:r>
              <a:rPr lang="es-419" sz="1800" dirty="0">
                <a:solidFill>
                  <a:schemeClr val="tx1"/>
                </a:solidFill>
              </a:rPr>
              <a:t> de acceso universal a la asistencia sanitaria urgente o emergente. El numero de contacto valido para toda Europa y unificando con todos los sistemas de emergencias (policía, bomberos).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2. Red de transporte urgente y equipos de emergencia: Equipos de profesionales sanitarios que trabajan con diferentes vehículos sanitarios (ambulancias, helicópteros) para asegurar tanto la atención in situ como el transporte de los pacientes del hospital.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3. Puntos básicos de atención urgente: Puntos de atención continuada fuera de los hospitales en el ámbito de la Atención Primaria.</a:t>
            </a:r>
          </a:p>
          <a:p>
            <a:r>
              <a:rPr lang="es-419" sz="1800" dirty="0">
                <a:solidFill>
                  <a:schemeClr val="tx1"/>
                </a:solidFill>
              </a:rPr>
              <a:t>4. Servicios de Urgencias Hospitalarios. (SUH)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496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2FE99-AECE-493C-9F27-C7448D7195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551908-000C-4271-998A-3C696640E7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419" sz="1800" b="1" dirty="0">
                <a:solidFill>
                  <a:schemeClr val="tx1"/>
                </a:solidFill>
              </a:rPr>
              <a:t>-Centros coordinadores de Urgencias y Emergencias (CCU)</a:t>
            </a:r>
          </a:p>
          <a:p>
            <a:pPr marL="342900" indent="-342900">
              <a:buAutoNum type="arabicPeriod"/>
            </a:pPr>
            <a:r>
              <a:rPr lang="es-419" sz="1800" dirty="0">
                <a:solidFill>
                  <a:schemeClr val="tx1"/>
                </a:solidFill>
              </a:rPr>
              <a:t>Coordinan la demanda de la atención urgente en su territorio.</a:t>
            </a:r>
          </a:p>
          <a:p>
            <a:pPr marL="342900" indent="-342900">
              <a:buAutoNum type="arabicPeriod"/>
            </a:pPr>
            <a:r>
              <a:rPr lang="es-419" sz="1800" dirty="0">
                <a:solidFill>
                  <a:schemeClr val="tx1"/>
                </a:solidFill>
              </a:rPr>
              <a:t>Ellos </a:t>
            </a:r>
            <a:r>
              <a:rPr lang="es-419" sz="1800" dirty="0" err="1">
                <a:solidFill>
                  <a:schemeClr val="tx1"/>
                </a:solidFill>
              </a:rPr>
              <a:t>recepcionan</a:t>
            </a:r>
            <a:r>
              <a:rPr lang="es-419" sz="1800" dirty="0">
                <a:solidFill>
                  <a:schemeClr val="tx1"/>
                </a:solidFill>
              </a:rPr>
              <a:t> las llamadas, se clasifican según su prioridad y dependiendo de esta pueden ser capaces de darle una solución mediante consejo medico, o mediante el trasporte sanitario con la activación de los recursos de trasporte sanitario adecuados.</a:t>
            </a:r>
          </a:p>
          <a:p>
            <a:pPr marL="285750" indent="-285750">
              <a:buFontTx/>
              <a:buChar char="-"/>
            </a:pPr>
            <a:r>
              <a:rPr lang="es-419" sz="1800" b="1" dirty="0">
                <a:solidFill>
                  <a:schemeClr val="tx1"/>
                </a:solidFill>
              </a:rPr>
              <a:t>Trasporte Sanitario: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-Ambulancia de trasporte básico (Soporte Vital Básico)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-Ambulancia de trasporte vital avanzado (SVA)</a:t>
            </a:r>
          </a:p>
          <a:p>
            <a:r>
              <a:rPr lang="es-419" sz="1800" dirty="0">
                <a:solidFill>
                  <a:schemeClr val="tx1"/>
                </a:solidFill>
              </a:rPr>
              <a:t>-Helicópteros de trasporte sanitario.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51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iglo gótico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2174A8F2-D146-4B9C-AA21-03D44D8C3F90}" vid="{31BF7467-E891-454D-805C-7799E16662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Insulina y Glucagón</Template>
  <TotalTime>3059</TotalTime>
  <Words>2748</Words>
  <Application>Microsoft Office PowerPoint</Application>
  <PresentationFormat>Panorámica</PresentationFormat>
  <Paragraphs>213</Paragraphs>
  <Slides>57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8" baseType="lpstr">
      <vt:lpstr>Arial</vt:lpstr>
      <vt:lpstr>Arial MT</vt:lpstr>
      <vt:lpstr>Calibri</vt:lpstr>
      <vt:lpstr>Century Gothic</vt:lpstr>
      <vt:lpstr>Gotham</vt:lpstr>
      <vt:lpstr>Gotham Black</vt:lpstr>
      <vt:lpstr>Gotham Light</vt:lpstr>
      <vt:lpstr>Palatino Linotype</vt:lpstr>
      <vt:lpstr>Verdana</vt:lpstr>
      <vt:lpstr>Wingdings</vt:lpstr>
      <vt:lpstr>Tema1</vt:lpstr>
      <vt:lpstr>Presentación de PowerPoint</vt:lpstr>
      <vt:lpstr>Presentación de PowerPoint</vt:lpstr>
      <vt:lpstr>Objetivos</vt:lpstr>
      <vt:lpstr>Presentación de PowerPoint</vt:lpstr>
      <vt:lpstr>Concepto y Definiciones</vt:lpstr>
      <vt:lpstr>¿URGENCIA REAL O SENTIDA?</vt:lpstr>
      <vt:lpstr>Presentación de PowerPoint</vt:lpstr>
      <vt:lpstr>Sistema Integral de Emergencias.</vt:lpstr>
      <vt:lpstr>Presentación de PowerPoint</vt:lpstr>
      <vt:lpstr>Presentación de PowerPoint</vt:lpstr>
      <vt:lpstr>Prestación de Asistencia</vt:lpstr>
      <vt:lpstr>Principales dispositivos sanitarios dependientes de Centros coordinadores de urgencias</vt:lpstr>
      <vt:lpstr>Presentación de PowerPoint</vt:lpstr>
      <vt:lpstr>Cartera de Servicios</vt:lpstr>
      <vt:lpstr>Presentación de PowerPoint</vt:lpstr>
      <vt:lpstr>Otros Servicios:</vt:lpstr>
      <vt:lpstr>Presentación de PowerPoint</vt:lpstr>
      <vt:lpstr>Atención Primaria</vt:lpstr>
      <vt:lpstr>Atención Primaria</vt:lpstr>
      <vt:lpstr>Presentación de PowerPoint</vt:lpstr>
      <vt:lpstr>Atención Urgente Hospitalaria</vt:lpstr>
      <vt:lpstr>Presentación de PowerPoint</vt:lpstr>
      <vt:lpstr>Características</vt:lpstr>
      <vt:lpstr>Presentación de PowerPoint</vt:lpstr>
      <vt:lpstr>Saturación</vt:lpstr>
      <vt:lpstr>Plantilla </vt:lpstr>
      <vt:lpstr>Médicos de Urgencias Hospitalarias</vt:lpstr>
      <vt:lpstr>Delimitación Estructural</vt:lpstr>
      <vt:lpstr>Presentación de PowerPoint</vt:lpstr>
      <vt:lpstr>Presentación de PowerPoint</vt:lpstr>
      <vt:lpstr>Área de Críticos o paradas</vt:lpstr>
      <vt:lpstr>Area de Atencion Boxes o consultas</vt:lpstr>
      <vt:lpstr>Área de Observación</vt:lpstr>
      <vt:lpstr>Puestos de Información de Control</vt:lpstr>
      <vt:lpstr>Otras Áreas</vt:lpstr>
      <vt:lpstr>TRIAJE</vt:lpstr>
      <vt:lpstr>TRIAJE HOSPITALARIO</vt:lpstr>
      <vt:lpstr>ACCIONES EN TRIAJE</vt:lpstr>
      <vt:lpstr>FUNCIONES DEL TRIAJE</vt:lpstr>
      <vt:lpstr>TRIAJE</vt:lpstr>
      <vt:lpstr>Sistema de Triaje Manchester</vt:lpstr>
      <vt:lpstr>Presentación de PowerPoint</vt:lpstr>
      <vt:lpstr>Presentación de PowerPoint</vt:lpstr>
      <vt:lpstr>Presentación de PowerPoint</vt:lpstr>
      <vt:lpstr>Sistema Español de Triaje (SET)</vt:lpstr>
      <vt:lpstr>NIVELES DE CLASIFICACION</vt:lpstr>
      <vt:lpstr>Triaje en accidentes con múltiples victimas o catástrofes:</vt:lpstr>
      <vt:lpstr>Presentación de PowerPoint</vt:lpstr>
      <vt:lpstr>Presentación de PowerPoint</vt:lpstr>
      <vt:lpstr>Tiempos de Triaje</vt:lpstr>
      <vt:lpstr>Presentación de PowerPoint</vt:lpstr>
      <vt:lpstr>Presentación de PowerPoint</vt:lpstr>
      <vt:lpstr>METODO SHORT</vt:lpstr>
      <vt:lpstr>Presentación de PowerPoint</vt:lpstr>
      <vt:lpstr>Método START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DELL</cp:lastModifiedBy>
  <cp:revision>39</cp:revision>
  <dcterms:created xsi:type="dcterms:W3CDTF">2026-08-17T01:35:50Z</dcterms:created>
  <dcterms:modified xsi:type="dcterms:W3CDTF">2026-08-19T04:35:21Z</dcterms:modified>
</cp:coreProperties>
</file>